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1" r:id="rId17"/>
    <p:sldId id="268" r:id="rId18"/>
    <p:sldId id="269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B00B25-B89E-484D-8B4D-843AC1A0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BEA7238-2483-4A3E-AAF4-591C3457A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33E0B50-590C-47FC-8F0F-1E22A092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3380FB0-29D7-4313-89A4-1555D1D5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2A9E361-7CAF-4A29-A150-0CA39D10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9352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318E91-C14C-47A4-9253-87CD26BD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402FA114-727E-4B88-909C-E455CA821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AA41953-06A9-41D0-9338-4E9EB602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E11A24E-B9A4-409F-A054-7F24566F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ABC9024A-B8BD-49CF-98C4-3668E8C9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4362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02F3E23A-1731-4D8D-9DED-965CA3906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F8E3C395-368A-4AE5-9F9D-C822CFD8D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443A27B-B8A7-4ACB-A9C6-38ED173E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323EF46-3121-474D-9DA0-FEB4C93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9813A9E-59F5-4259-98B9-27D7E6F3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65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813405-36B2-48D4-A4F7-3FE316B6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4E3F6DF-86FD-4263-AFA9-AED3AE62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E662765-130D-4769-83C0-51C924E6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5C5D8F9-D80D-4195-8255-1608D4B8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A5F0A894-6297-4C21-BF37-6F741FE0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1604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A35B43-42F4-4DC1-95AA-9BE591A4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81D4FE-837A-4E67-8F78-B76794E7C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23044F2-38D3-469D-8245-887A70B7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C8D51A5E-0E00-480D-A5A7-8DDD34C4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3C7EE16-5322-4221-9DB3-51E81AB5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041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9D426A-4BD8-44FF-97F1-D1564951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ACD0018-8937-4EE7-95DC-7404C4765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8A1E7A52-74CD-471D-8857-CC763FB88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438C0D93-3240-46C9-A630-D1E0F104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4B20866D-D2F5-4C37-91C1-C8BB1B14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9390C01B-4EAE-4094-9004-9800CC1E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6257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261515-22D2-43FB-975E-0C5DC3F9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7E5D915-89F2-40DE-94FA-4DB8A9B4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47CF74FF-BDF3-4A55-B42B-03AAEA751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AF389D0-E71B-47C1-A1B8-739E33DA4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E2617529-A4EC-4511-A64B-D7BD0E279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99C3FC35-56EF-44FE-8908-BC73F864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DE84EA11-9B04-4FAC-B006-754381DE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88E72E26-BDEC-4DD4-8B38-5C277712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2362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0E4A8E-2E09-4846-BF05-6E4CF9D3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774C0DA0-5C38-4BA4-B3F7-A5ECC660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3747E051-A4ED-43AC-A60A-CBE50ED9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768161D8-6503-4BF8-9A48-8ED48195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0669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1F026BAB-2E22-477B-BC1F-8A646BC2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3B9FA01C-26AF-4CA3-8E12-913CA141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2CD862D8-35C9-4209-BB7B-CD3E855A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665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8F5BB2-5283-4A28-9256-F9F1577C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AAC26D-57B3-4759-9651-53B869A9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DAA1E97-5550-43F9-95F2-B97A984D3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3823C3FB-2C44-4D81-BE5B-B6DD8708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E26DCD55-3419-498F-98AB-8551B80A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8A37EC6A-3F23-45B8-881D-9D6CAAF8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396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264EC6-9666-43B4-BA74-681BA9CB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27D6FCF4-B194-4E01-B518-9B2B94619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08450D4-FF02-44F6-AAB3-D03EB090B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5777126C-37E9-450C-AAF7-738FB51A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A2CC69F7-D32E-4764-98D1-0E37DCFB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EBF1DA53-8FBB-4132-9C02-4E724125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9703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3BCF775E-0E97-4306-9803-B274F52F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C642D8F-9151-455A-BFA7-52169D6E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FDD169E-12DE-42ED-B01F-DE2D4EC1C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5FFA-055F-427D-9C31-6DCA11DCC3DE}" type="datetimeFigureOut">
              <a:rPr lang="sk-SK" smtClean="0"/>
              <a:pPr/>
              <a:t>26. 10. 2021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92075DF-27D3-4795-9D32-FE154B322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32EE201-4000-4AE4-A2A9-985ED830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16EF-2FEE-41B5-8A0E-2EEB995562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5882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gif"/><Relationship Id="rId7" Type="http://schemas.openxmlformats.org/officeDocument/2006/relationships/image" Target="../media/image14.png"/><Relationship Id="rId2" Type="http://schemas.openxmlformats.org/officeDocument/2006/relationships/hyperlink" Target="mailto:sweetgalaxyo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xmlns="" id="{57F85273-F465-4155-A6A3-7D671F9E8D79}"/>
              </a:ext>
            </a:extLst>
          </p:cNvPr>
          <p:cNvSpPr/>
          <p:nvPr/>
        </p:nvSpPr>
        <p:spPr>
          <a:xfrm>
            <a:off x="6550069" y="144963"/>
            <a:ext cx="3350711" cy="32567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16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43BDBF9C-1B6B-45EE-AAB1-2B771FBEB1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810" y="390394"/>
            <a:ext cx="1439231" cy="2841321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764BE84C-7B40-48B2-ABE9-A6BF2BABEA1F}"/>
              </a:ext>
            </a:extLst>
          </p:cNvPr>
          <p:cNvSpPr txBox="1">
            <a:spLocks/>
          </p:cNvSpPr>
          <p:nvPr/>
        </p:nvSpPr>
        <p:spPr>
          <a:xfrm>
            <a:off x="384132" y="32175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5500" b="1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Calibri Light"/>
              </a:rPr>
              <a:t>Sweet</a:t>
            </a:r>
            <a:r>
              <a:rPr lang="sk-SK" sz="55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Calibri Light"/>
              </a:rPr>
              <a:t> </a:t>
            </a:r>
            <a:r>
              <a:rPr lang="sk-SK" sz="5500" b="1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Calibri Light"/>
              </a:rPr>
              <a:t>Galaxy</a:t>
            </a:r>
            <a:r>
              <a:rPr lang="sk-SK" sz="55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Calibri Light"/>
              </a:rPr>
              <a:t>, s. r. o.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E3E4507E-68B6-4EC3-BB5C-F49E8481367A}"/>
              </a:ext>
            </a:extLst>
          </p:cNvPr>
          <p:cNvSpPr txBox="1"/>
          <p:nvPr/>
        </p:nvSpPr>
        <p:spPr>
          <a:xfrm>
            <a:off x="1017298" y="479147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+421 908 221 788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0AA66AD5-73D5-427D-9851-620AC9079B08}"/>
              </a:ext>
            </a:extLst>
          </p:cNvPr>
          <p:cNvSpPr txBox="1"/>
          <p:nvPr/>
        </p:nvSpPr>
        <p:spPr>
          <a:xfrm>
            <a:off x="1051403" y="5235121"/>
            <a:ext cx="29115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>
                <a:solidFill>
                  <a:schemeClr val="bg1"/>
                </a:solidFill>
                <a:latin typeface="Georgia" panose="02040502050405020303" pitchFamily="18" charset="0"/>
                <a:cs typeface="Calibri"/>
              </a:rPr>
              <a:t>sweetgalaxyoa@gmail.com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847C3D05-6E62-4580-9293-C7543FC30E5C}"/>
              </a:ext>
            </a:extLst>
          </p:cNvPr>
          <p:cNvSpPr txBox="1"/>
          <p:nvPr/>
        </p:nvSpPr>
        <p:spPr>
          <a:xfrm>
            <a:off x="1051403" y="56424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 err="1">
                <a:solidFill>
                  <a:schemeClr val="bg1"/>
                </a:solidFill>
                <a:latin typeface="Georgia" panose="02040502050405020303" pitchFamily="18" charset="0"/>
                <a:cs typeface="Calibri"/>
              </a:rPr>
              <a:t>sweetgalaxyoa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xmlns="" id="{1264EF51-D957-4AAE-8366-73C1D53E0D26}"/>
              </a:ext>
            </a:extLst>
          </p:cNvPr>
          <p:cNvSpPr txBox="1"/>
          <p:nvPr/>
        </p:nvSpPr>
        <p:spPr>
          <a:xfrm flipH="1">
            <a:off x="1051403" y="6082909"/>
            <a:ext cx="5591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  <a:latin typeface="Georgia" panose="02040502050405020303" pitchFamily="18" charset="0"/>
                <a:cs typeface="Calibri"/>
              </a:rPr>
              <a:t>Obchodná akadémia, Daxnerova 88, 093 35  Vranov n/T </a:t>
            </a:r>
            <a:endParaRPr lang="sk-SK" sz="1600" dirty="0">
              <a:latin typeface="Georgia" panose="02040502050405020303" pitchFamily="18" charset="0"/>
            </a:endParaRPr>
          </a:p>
        </p:txBody>
      </p:sp>
      <p:pic>
        <p:nvPicPr>
          <p:cNvPr id="26" name="Obrázok 10">
            <a:extLst>
              <a:ext uri="{FF2B5EF4-FFF2-40B4-BE49-F238E27FC236}">
                <a16:creationId xmlns:a16="http://schemas.microsoft.com/office/drawing/2014/main" xmlns="" id="{62AA5CFE-EF7C-4ED6-8358-635B025C65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571" y="4793074"/>
            <a:ext cx="380079" cy="380079"/>
          </a:xfrm>
          <a:prstGeom prst="rect">
            <a:avLst/>
          </a:prstGeom>
        </p:spPr>
      </p:pic>
      <p:pic>
        <p:nvPicPr>
          <p:cNvPr id="28" name="Obrázok 4">
            <a:extLst>
              <a:ext uri="{FF2B5EF4-FFF2-40B4-BE49-F238E27FC236}">
                <a16:creationId xmlns:a16="http://schemas.microsoft.com/office/drawing/2014/main" xmlns="" id="{818A9499-0326-44E0-917D-A412A43DB2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758" y="5193190"/>
            <a:ext cx="427540" cy="453193"/>
          </a:xfrm>
          <a:prstGeom prst="rect">
            <a:avLst/>
          </a:prstGeom>
        </p:spPr>
      </p:pic>
      <p:pic>
        <p:nvPicPr>
          <p:cNvPr id="32" name="Obrázok 31">
            <a:extLst>
              <a:ext uri="{FF2B5EF4-FFF2-40B4-BE49-F238E27FC236}">
                <a16:creationId xmlns:a16="http://schemas.microsoft.com/office/drawing/2014/main" xmlns="" id="{D577EFE9-4A07-443E-BCA1-2071CBB367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98" y="5587534"/>
            <a:ext cx="738459" cy="553844"/>
          </a:xfrm>
          <a:prstGeom prst="rect">
            <a:avLst/>
          </a:prstGeom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xmlns="" id="{3D7F57A7-9E73-462C-819D-FAE20A924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PaintStrok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7189" flipH="1">
            <a:off x="614692" y="6085351"/>
            <a:ext cx="377670" cy="37718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662C15F6-36D3-4058-AEF7-66D4ED0D7D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0900" y="5656816"/>
            <a:ext cx="844072" cy="8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12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7A3D93B4-51DE-4F5D-9B5C-A8B67A481056}"/>
              </a:ext>
            </a:extLst>
          </p:cNvPr>
          <p:cNvSpPr/>
          <p:nvPr/>
        </p:nvSpPr>
        <p:spPr>
          <a:xfrm>
            <a:off x="620750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C582322F-FCFF-4B42-8116-5A45D2810C6E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Bezlepkové hviezdne lode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1D172F4B-D62B-47A8-99B1-56FC2EF51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284" y="1865538"/>
            <a:ext cx="2453268" cy="296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xmlns="" id="{3A1854D4-BA44-46EC-B075-041E9084706A}"/>
              </a:ext>
            </a:extLst>
          </p:cNvPr>
          <p:cNvCxnSpPr/>
          <p:nvPr/>
        </p:nvCxnSpPr>
        <p:spPr>
          <a:xfrm>
            <a:off x="2341756" y="1683834"/>
            <a:ext cx="24867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xmlns="" id="{B6E9377E-BE33-46BD-8BD8-A2781CEB7823}"/>
              </a:ext>
            </a:extLst>
          </p:cNvPr>
          <p:cNvCxnSpPr/>
          <p:nvPr/>
        </p:nvCxnSpPr>
        <p:spPr>
          <a:xfrm>
            <a:off x="1222917" y="5025482"/>
            <a:ext cx="24867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xmlns="" id="{D9D41B0F-36BA-4AA2-88E8-4DD13BB56162}"/>
              </a:ext>
            </a:extLst>
          </p:cNvPr>
          <p:cNvCxnSpPr/>
          <p:nvPr/>
        </p:nvCxnSpPr>
        <p:spPr>
          <a:xfrm>
            <a:off x="4438185" y="1416205"/>
            <a:ext cx="0" cy="2430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xmlns="" id="{24D25C8D-0E85-4881-B8B3-B150E9166818}"/>
              </a:ext>
            </a:extLst>
          </p:cNvPr>
          <p:cNvCxnSpPr/>
          <p:nvPr/>
        </p:nvCxnSpPr>
        <p:spPr>
          <a:xfrm>
            <a:off x="1646663" y="3040566"/>
            <a:ext cx="0" cy="2430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BlokTextu 23">
            <a:extLst>
              <a:ext uri="{FF2B5EF4-FFF2-40B4-BE49-F238E27FC236}">
                <a16:creationId xmlns:a16="http://schemas.microsoft.com/office/drawing/2014/main" xmlns="" id="{31432D4A-C73B-4F22-AA7B-1000FF3311FF}"/>
              </a:ext>
            </a:extLst>
          </p:cNvPr>
          <p:cNvSpPr txBox="1"/>
          <p:nvPr/>
        </p:nvSpPr>
        <p:spPr>
          <a:xfrm>
            <a:off x="1711743" y="5165948"/>
            <a:ext cx="2648349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</a:rPr>
              <a:t>1,40 €/ks (75 g)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xmlns="" id="{0EB85F33-1D53-45E2-88C7-74351D25B5F1}"/>
              </a:ext>
            </a:extLst>
          </p:cNvPr>
          <p:cNvSpPr txBox="1"/>
          <p:nvPr/>
        </p:nvSpPr>
        <p:spPr>
          <a:xfrm>
            <a:off x="5304215" y="3815969"/>
            <a:ext cx="542044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400" dirty="0">
                <a:latin typeface="Georgia" panose="02040502050405020303" pitchFamily="18" charset="0"/>
                <a:cs typeface="Calibri"/>
              </a:rPr>
              <a:t>V našom zozname nesmie chýbať ani sladké potešenie pre ľudí s intoleranciou na lepok. Osladiť si život môže predsa každý.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xmlns="" id="{8160E697-9275-4027-B13C-A7A323C13F6A}"/>
              </a:ext>
            </a:extLst>
          </p:cNvPr>
          <p:cNvSpPr txBox="1"/>
          <p:nvPr/>
        </p:nvSpPr>
        <p:spPr>
          <a:xfrm>
            <a:off x="5996377" y="2011118"/>
            <a:ext cx="40166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Zloženie:</a:t>
            </a:r>
            <a:r>
              <a:rPr lang="sk-SK" sz="2400" dirty="0">
                <a:latin typeface="Georgia" panose="02040502050405020303" pitchFamily="18" charset="0"/>
              </a:rPr>
              <a:t>  Banány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 Lieskové oriešky 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 Horká čokoláda</a:t>
            </a:r>
            <a:endParaRPr lang="sk-SK" sz="20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D590FEE8-8005-436E-B7F3-1314C01EED64}"/>
              </a:ext>
            </a:extLst>
          </p:cNvPr>
          <p:cNvSpPr/>
          <p:nvPr/>
        </p:nvSpPr>
        <p:spPr>
          <a:xfrm>
            <a:off x="10341857" y="507317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5F56503E-049F-4D14-8B31-9998BFEE22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611" y="520261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72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705E7DE4-13AA-4017-8DEE-78DFEA952267}"/>
              </a:ext>
            </a:extLst>
          </p:cNvPr>
          <p:cNvSpPr/>
          <p:nvPr/>
        </p:nvSpPr>
        <p:spPr>
          <a:xfrm>
            <a:off x="620751" y="387272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xmlns="" id="{68D315EC-6493-4367-8D7B-E2E47D5E9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4" t="5771" r="5544" b="3696"/>
          <a:stretch/>
        </p:blipFill>
        <p:spPr>
          <a:xfrm>
            <a:off x="1773043" y="1918009"/>
            <a:ext cx="2997902" cy="302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204F4AF-6621-45B2-928A-AE5781CB6D62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Pegasova lahôdka</a:t>
            </a: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B19F1C41-CD2B-43A0-BB75-895849AEEC08}"/>
              </a:ext>
            </a:extLst>
          </p:cNvPr>
          <p:cNvCxnSpPr>
            <a:cxnSpLocks/>
          </p:cNvCxnSpPr>
          <p:nvPr/>
        </p:nvCxnSpPr>
        <p:spPr>
          <a:xfrm>
            <a:off x="2319454" y="1739590"/>
            <a:ext cx="30442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xmlns="" id="{64909E63-A5E8-4DA6-95A6-55E31468FF22}"/>
              </a:ext>
            </a:extLst>
          </p:cNvPr>
          <p:cNvCxnSpPr>
            <a:cxnSpLocks/>
          </p:cNvCxnSpPr>
          <p:nvPr/>
        </p:nvCxnSpPr>
        <p:spPr>
          <a:xfrm>
            <a:off x="1245220" y="5136995"/>
            <a:ext cx="30442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xmlns="" id="{1793931F-3B68-471B-AFEB-C84F16DF1753}"/>
              </a:ext>
            </a:extLst>
          </p:cNvPr>
          <p:cNvCxnSpPr>
            <a:cxnSpLocks/>
          </p:cNvCxnSpPr>
          <p:nvPr/>
        </p:nvCxnSpPr>
        <p:spPr>
          <a:xfrm>
            <a:off x="4928839" y="1438507"/>
            <a:ext cx="0" cy="234175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xmlns="" id="{B27F6196-3DE7-4648-8C31-23EF03B4D7AA}"/>
              </a:ext>
            </a:extLst>
          </p:cNvPr>
          <p:cNvCxnSpPr>
            <a:cxnSpLocks/>
          </p:cNvCxnSpPr>
          <p:nvPr/>
        </p:nvCxnSpPr>
        <p:spPr>
          <a:xfrm>
            <a:off x="1657815" y="3174380"/>
            <a:ext cx="0" cy="234175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F7790FDD-F878-4567-BFA2-13781AFA6991}"/>
              </a:ext>
            </a:extLst>
          </p:cNvPr>
          <p:cNvSpPr txBox="1"/>
          <p:nvPr/>
        </p:nvSpPr>
        <p:spPr>
          <a:xfrm>
            <a:off x="1888091" y="5195273"/>
            <a:ext cx="3112526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  <a:cs typeface="Calibri"/>
              </a:rPr>
              <a:t>25,00 € (3 000 g)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9E6AF2D8-3B4E-4C34-A551-5080A7C26AEF}"/>
              </a:ext>
            </a:extLst>
          </p:cNvPr>
          <p:cNvSpPr txBox="1"/>
          <p:nvPr/>
        </p:nvSpPr>
        <p:spPr>
          <a:xfrm>
            <a:off x="5695834" y="3780264"/>
            <a:ext cx="52470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400" dirty="0">
                <a:latin typeface="Georgia" panose="02040502050405020303" pitchFamily="18" charset="0"/>
                <a:cs typeface="Calibri"/>
              </a:rPr>
              <a:t>Cukríčky pre detičky, </a:t>
            </a:r>
            <a:r>
              <a:rPr lang="sk-SK" sz="2400" dirty="0" err="1">
                <a:latin typeface="Georgia" panose="02040502050405020303" pitchFamily="18" charset="0"/>
                <a:cs typeface="Calibri"/>
              </a:rPr>
              <a:t>oreo</a:t>
            </a:r>
            <a:r>
              <a:rPr lang="sk-SK" sz="2400" dirty="0">
                <a:latin typeface="Georgia" panose="02040502050405020303" pitchFamily="18" charset="0"/>
                <a:cs typeface="Calibri"/>
              </a:rPr>
              <a:t> pre mamičky a čokoláda pre oteckov. Lahôdka, ktorá ulahodí celej rodine.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0684F11A-CF5A-450C-9CDF-F6E41D17120F}"/>
              </a:ext>
            </a:extLst>
          </p:cNvPr>
          <p:cNvSpPr txBox="1"/>
          <p:nvPr/>
        </p:nvSpPr>
        <p:spPr>
          <a:xfrm>
            <a:off x="6212134" y="1877407"/>
            <a:ext cx="42144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Zloženie: </a:t>
            </a:r>
            <a:r>
              <a:rPr lang="sk-SK" sz="2400" dirty="0">
                <a:latin typeface="Georgia" panose="02040502050405020303" pitchFamily="18" charset="0"/>
              </a:rPr>
              <a:t>Cukríky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</a:t>
            </a:r>
            <a:r>
              <a:rPr lang="sk-SK" sz="2400" dirty="0" err="1">
                <a:latin typeface="Georgia" panose="02040502050405020303" pitchFamily="18" charset="0"/>
                <a:cs typeface="Calibri"/>
              </a:rPr>
              <a:t>Oreo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Mliečna čokoláda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43031C20-80D6-49B1-84D5-A7BD7489B0FC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CE760B87-7DEC-4D14-AEBF-8987893CDA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59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B6138F6-C0ED-4975-B019-B39B376FB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49BD9975-470C-4BEC-B253-1B1192ECC0E8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106B01C0-7165-4ECC-9185-BF0E9FB5D1E5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Neptúniky</a:t>
            </a:r>
            <a:endParaRPr lang="sk-SK" sz="36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Obrázok 11" descr="Obrázok, na ktorom je rôzne, čokoláda, stôl, niekoľko&#10;&#10;Automaticky generovaný popis">
            <a:extLst>
              <a:ext uri="{FF2B5EF4-FFF2-40B4-BE49-F238E27FC236}">
                <a16:creationId xmlns:a16="http://schemas.microsoft.com/office/drawing/2014/main" xmlns="" id="{AF5ABF81-5C22-4710-8699-6B9A0DDA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49" y="1972600"/>
            <a:ext cx="3402637" cy="254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xmlns="" id="{A43D5903-D1F9-4B81-93BB-BA8D7178DCAF}"/>
              </a:ext>
            </a:extLst>
          </p:cNvPr>
          <p:cNvCxnSpPr/>
          <p:nvPr/>
        </p:nvCxnSpPr>
        <p:spPr>
          <a:xfrm>
            <a:off x="2665141" y="1739590"/>
            <a:ext cx="316694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27B4743E-FB36-4515-9935-8E3032594780}"/>
              </a:ext>
            </a:extLst>
          </p:cNvPr>
          <p:cNvCxnSpPr/>
          <p:nvPr/>
        </p:nvCxnSpPr>
        <p:spPr>
          <a:xfrm>
            <a:off x="1340932" y="4757853"/>
            <a:ext cx="316694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xmlns="" id="{DA507CC8-820B-4A3B-AA12-E60E3DBE4CF8}"/>
              </a:ext>
            </a:extLst>
          </p:cNvPr>
          <p:cNvCxnSpPr/>
          <p:nvPr/>
        </p:nvCxnSpPr>
        <p:spPr>
          <a:xfrm>
            <a:off x="5341434" y="1460810"/>
            <a:ext cx="0" cy="21856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xmlns="" id="{EF64F137-BB6A-4A8C-A2A6-658297496CB7}"/>
              </a:ext>
            </a:extLst>
          </p:cNvPr>
          <p:cNvCxnSpPr/>
          <p:nvPr/>
        </p:nvCxnSpPr>
        <p:spPr>
          <a:xfrm>
            <a:off x="1691268" y="2938211"/>
            <a:ext cx="0" cy="21856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C37B0B5C-A479-4F83-9DAB-F8110A7BCFBD}"/>
              </a:ext>
            </a:extLst>
          </p:cNvPr>
          <p:cNvSpPr txBox="1"/>
          <p:nvPr/>
        </p:nvSpPr>
        <p:spPr>
          <a:xfrm>
            <a:off x="1908717" y="4914515"/>
            <a:ext cx="3031269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  <a:cs typeface="Calibri"/>
              </a:rPr>
              <a:t>0,50 €/ks (15 g)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xmlns="" id="{A67DFE60-E571-4AE2-B19E-2FCD87C381F5}"/>
              </a:ext>
            </a:extLst>
          </p:cNvPr>
          <p:cNvSpPr txBox="1"/>
          <p:nvPr/>
        </p:nvSpPr>
        <p:spPr>
          <a:xfrm>
            <a:off x="6463397" y="1887099"/>
            <a:ext cx="39858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Zloženie:</a:t>
            </a:r>
            <a:r>
              <a:rPr lang="sk-SK" sz="2400" dirty="0">
                <a:latin typeface="Georgia" panose="02040502050405020303" pitchFamily="18" charset="0"/>
              </a:rPr>
              <a:t> Slivkový lekvár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</a:t>
            </a:r>
            <a:r>
              <a:rPr lang="sk-SK" sz="2400" dirty="0" err="1">
                <a:latin typeface="Georgia" panose="02040502050405020303" pitchFamily="18" charset="0"/>
                <a:cs typeface="Calibri"/>
              </a:rPr>
              <a:t>Nutela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xmlns="" id="{14654B00-B03C-471C-B8A6-7EB36D450B2E}"/>
              </a:ext>
            </a:extLst>
          </p:cNvPr>
          <p:cNvSpPr txBox="1"/>
          <p:nvPr/>
        </p:nvSpPr>
        <p:spPr>
          <a:xfrm>
            <a:off x="5742881" y="3413982"/>
            <a:ext cx="52403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400" dirty="0">
                <a:latin typeface="Georgia" panose="02040502050405020303" pitchFamily="18" charset="0"/>
              </a:rPr>
              <a:t>Svojim vzhľadom tieto tradičné linecké kolieska očaria predovšetkým najmladších zákazníkov.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B6E65984-FDC7-49BB-B41E-250C9015BB68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8E6FA5F5-E3DE-433D-9F7D-A8818C3091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5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3F8811D3-F922-4C4A-9D06-576EEAFAF5E0}"/>
              </a:ext>
            </a:extLst>
          </p:cNvPr>
          <p:cNvSpPr/>
          <p:nvPr/>
        </p:nvSpPr>
        <p:spPr>
          <a:xfrm>
            <a:off x="646059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xmlns="" id="{C04E33D8-B084-4736-AFC8-EE31230A3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231" y="1718841"/>
            <a:ext cx="2421139" cy="319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5BF30C3A-2C0E-49C0-A2B4-1CA0091BADED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Čierna diera - drink</a:t>
            </a: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7F9FA8FD-3CF2-4970-81D6-56C06A0A9342}"/>
              </a:ext>
            </a:extLst>
          </p:cNvPr>
          <p:cNvCxnSpPr/>
          <p:nvPr/>
        </p:nvCxnSpPr>
        <p:spPr>
          <a:xfrm>
            <a:off x="2268610" y="1573508"/>
            <a:ext cx="25870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xmlns="" id="{CDCDBFFE-5B38-480A-A5E2-D32B56B98D29}"/>
              </a:ext>
            </a:extLst>
          </p:cNvPr>
          <p:cNvCxnSpPr/>
          <p:nvPr/>
        </p:nvCxnSpPr>
        <p:spPr>
          <a:xfrm>
            <a:off x="1416205" y="5060123"/>
            <a:ext cx="25870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xmlns="" id="{46CDFA1A-A0D4-48A0-A937-D0C98555CB54}"/>
              </a:ext>
            </a:extLst>
          </p:cNvPr>
          <p:cNvCxnSpPr/>
          <p:nvPr/>
        </p:nvCxnSpPr>
        <p:spPr>
          <a:xfrm>
            <a:off x="4471639" y="1327368"/>
            <a:ext cx="0" cy="26313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xmlns="" id="{BBF1138F-A017-4C74-8B02-78DF6CFEF7A3}"/>
              </a:ext>
            </a:extLst>
          </p:cNvPr>
          <p:cNvCxnSpPr>
            <a:cxnSpLocks/>
          </p:cNvCxnSpPr>
          <p:nvPr/>
        </p:nvCxnSpPr>
        <p:spPr>
          <a:xfrm>
            <a:off x="1750741" y="2815868"/>
            <a:ext cx="0" cy="26414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ĺžnik 18">
            <a:extLst>
              <a:ext uri="{FF2B5EF4-FFF2-40B4-BE49-F238E27FC236}">
                <a16:creationId xmlns:a16="http://schemas.microsoft.com/office/drawing/2014/main" xmlns="" id="{B77E89A6-5EEC-4174-8FAD-1CE52B5358FA}"/>
              </a:ext>
            </a:extLst>
          </p:cNvPr>
          <p:cNvSpPr/>
          <p:nvPr/>
        </p:nvSpPr>
        <p:spPr>
          <a:xfrm>
            <a:off x="1761892" y="5122450"/>
            <a:ext cx="4359416" cy="78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0000"/>
                </a:solidFill>
                <a:latin typeface="Georgia" panose="02040502050405020303" pitchFamily="18" charset="0"/>
                <a:cs typeface="Calibri"/>
              </a:rPr>
              <a:t>3,30 € - NEALKO (250 ml)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0000"/>
                </a:solidFill>
                <a:latin typeface="Georgia" panose="02040502050405020303" pitchFamily="18" charset="0"/>
                <a:cs typeface="Calibri"/>
              </a:rPr>
              <a:t>3,90 € -  ALKO (250 ml)</a:t>
            </a:r>
            <a:endParaRPr lang="sk-SK" sz="2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C79BB91D-BC6E-4CC3-9F71-1FF4CAACFADC}"/>
              </a:ext>
            </a:extLst>
          </p:cNvPr>
          <p:cNvSpPr txBox="1"/>
          <p:nvPr/>
        </p:nvSpPr>
        <p:spPr>
          <a:xfrm>
            <a:off x="5885425" y="1802890"/>
            <a:ext cx="464130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/>
              </a:rPr>
              <a:t>Zloženie:</a:t>
            </a:r>
            <a:r>
              <a:rPr lang="sk-SK" sz="2400" dirty="0">
                <a:latin typeface="Georgia" panose="02040502050405020303" pitchFamily="18" charset="0"/>
                <a:cs typeface="Calibri"/>
              </a:rPr>
              <a:t> Sirup - lesná zmes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Čučoriedky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Mäta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     Vodka    </a:t>
            </a:r>
            <a:endParaRPr lang="sk-SK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8B42E509-F452-4152-B03F-4727CF84FF7C}"/>
              </a:ext>
            </a:extLst>
          </p:cNvPr>
          <p:cNvSpPr txBox="1"/>
          <p:nvPr/>
        </p:nvSpPr>
        <p:spPr>
          <a:xfrm>
            <a:off x="5464101" y="3848072"/>
            <a:ext cx="54839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400" dirty="0">
                <a:latin typeface="Georgia" panose="02040502050405020303" pitchFamily="18" charset="0"/>
                <a:cs typeface="Calibri"/>
              </a:rPr>
              <a:t>Tajomné osvieženie mäty a čučoriedky podávané v </a:t>
            </a:r>
            <a:r>
              <a:rPr lang="sk-SK" sz="2400" dirty="0" err="1">
                <a:latin typeface="Georgia" panose="02040502050405020303" pitchFamily="18" charset="0"/>
                <a:cs typeface="Calibri"/>
              </a:rPr>
              <a:t>alko</a:t>
            </a:r>
            <a:r>
              <a:rPr lang="sk-SK" sz="2400" dirty="0">
                <a:latin typeface="Georgia" panose="02040502050405020303" pitchFamily="18" charset="0"/>
                <a:cs typeface="Calibri"/>
              </a:rPr>
              <a:t> aj nealko verzii pre všetkých zákazníkov.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1EAD9407-5E38-4A0E-A209-E81AC30E252B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ok 14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2BB2F64D-510D-46C2-916A-998CDDEF27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86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552779-6C3D-49B2-879E-C0DDD308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759665B-6776-4158-A782-D063EABEF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4157F740-F57A-4554-BDA4-01AFE570EB8D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07210537-7829-46C4-AC27-1D0CFD0627B9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Caffe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latte</a:t>
            </a:r>
            <a:endParaRPr lang="sk-SK" sz="36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Obrázok 10" descr="Obrázok, na ktorom je šálka, káva, stôl, sedenie&#10;&#10;Automaticky generovaný popis">
            <a:extLst>
              <a:ext uri="{FF2B5EF4-FFF2-40B4-BE49-F238E27FC236}">
                <a16:creationId xmlns:a16="http://schemas.microsoft.com/office/drawing/2014/main" xmlns="" id="{F800171F-4F87-43F0-A4DE-72837342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05" y="1936828"/>
            <a:ext cx="3192234" cy="248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xmlns="" id="{7C50EA9D-D1A7-41FD-8FEC-67FAAA5BB0B8}"/>
              </a:ext>
            </a:extLst>
          </p:cNvPr>
          <p:cNvCxnSpPr/>
          <p:nvPr/>
        </p:nvCxnSpPr>
        <p:spPr>
          <a:xfrm>
            <a:off x="2419815" y="1690688"/>
            <a:ext cx="29773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778CF461-BCB7-47DE-8360-DA2A824EF2C0}"/>
              </a:ext>
            </a:extLst>
          </p:cNvPr>
          <p:cNvCxnSpPr/>
          <p:nvPr/>
        </p:nvCxnSpPr>
        <p:spPr>
          <a:xfrm>
            <a:off x="1178313" y="4642045"/>
            <a:ext cx="29773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xmlns="" id="{BEFC3E53-0E96-4127-A0A8-AA1CC544A2B0}"/>
              </a:ext>
            </a:extLst>
          </p:cNvPr>
          <p:cNvCxnSpPr/>
          <p:nvPr/>
        </p:nvCxnSpPr>
        <p:spPr>
          <a:xfrm>
            <a:off x="5107259" y="1449658"/>
            <a:ext cx="0" cy="1979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xmlns="" id="{4465E646-321C-4E1F-80A6-7077DF529FD2}"/>
              </a:ext>
            </a:extLst>
          </p:cNvPr>
          <p:cNvCxnSpPr/>
          <p:nvPr/>
        </p:nvCxnSpPr>
        <p:spPr>
          <a:xfrm>
            <a:off x="1602059" y="3179835"/>
            <a:ext cx="0" cy="19793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387CB79F-C607-41E7-971A-A676A0C4833A}"/>
              </a:ext>
            </a:extLst>
          </p:cNvPr>
          <p:cNvSpPr txBox="1"/>
          <p:nvPr/>
        </p:nvSpPr>
        <p:spPr>
          <a:xfrm>
            <a:off x="1667107" y="4774802"/>
            <a:ext cx="4482790" cy="8309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</a:rPr>
              <a:t>2,00 € - Klasik (250 ml)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</a:rPr>
              <a:t>2,40 € - Ochutené (250 ml)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xmlns="" id="{9EAEE829-C02C-4686-B683-F85E1E1C3A90}"/>
              </a:ext>
            </a:extLst>
          </p:cNvPr>
          <p:cNvSpPr txBox="1"/>
          <p:nvPr/>
        </p:nvSpPr>
        <p:spPr>
          <a:xfrm>
            <a:off x="6407569" y="1661866"/>
            <a:ext cx="340059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Príchute: </a:t>
            </a:r>
            <a:r>
              <a:rPr lang="sk-SK" sz="2400" dirty="0">
                <a:latin typeface="Georgia" panose="02040502050405020303" pitchFamily="18" charset="0"/>
              </a:rPr>
              <a:t>Kokos</a:t>
            </a:r>
            <a:endParaRPr lang="sk-SK" sz="2400" dirty="0" err="1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Vanilka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Malina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     Jahoda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Čučoriedka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Čokoláda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Mandle 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xmlns="" id="{5DD51316-41F2-46F9-B1F5-36E43DB2041B}"/>
              </a:ext>
            </a:extLst>
          </p:cNvPr>
          <p:cNvSpPr txBox="1"/>
          <p:nvPr/>
        </p:nvSpPr>
        <p:spPr>
          <a:xfrm>
            <a:off x="6149897" y="4482373"/>
            <a:ext cx="48766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400" dirty="0">
                <a:latin typeface="Georgia" panose="02040502050405020303" pitchFamily="18" charset="0"/>
                <a:cs typeface="Calibri"/>
              </a:rPr>
              <a:t>Kávička, ktorá vždy zahreje Vaše srdiečka.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560B80D9-7F6A-4490-8EA6-85BCE88F6F18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808AE7B4-16DA-4202-A74F-A2EEC5A90D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90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F06A5F-18F8-4F0A-923C-9A4D02A6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7D57E86-7E65-4D46-B15A-8BD3BE83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239787E-DDD2-44FA-9217-B779BA7CCCB9}"/>
              </a:ext>
            </a:extLst>
          </p:cNvPr>
          <p:cNvSpPr/>
          <p:nvPr/>
        </p:nvSpPr>
        <p:spPr>
          <a:xfrm>
            <a:off x="620750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87B7C561-9993-4027-B04F-0954FEBD14C9}"/>
              </a:ext>
            </a:extLst>
          </p:cNvPr>
          <p:cNvSpPr txBox="1"/>
          <p:nvPr/>
        </p:nvSpPr>
        <p:spPr>
          <a:xfrm>
            <a:off x="2027197" y="659547"/>
            <a:ext cx="813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Dodacie a platobné podmienky...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5D9188FA-A7F7-492E-B607-BA078229C1B4}"/>
              </a:ext>
            </a:extLst>
          </p:cNvPr>
          <p:cNvSpPr txBox="1"/>
          <p:nvPr/>
        </p:nvSpPr>
        <p:spPr>
          <a:xfrm>
            <a:off x="702633" y="1410355"/>
            <a:ext cx="55295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AKO SA DOSTANEM K PRODUKTOM?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kúpa priamo v predajni   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objednávka na internetovej stránke</a:t>
            </a:r>
          </a:p>
          <a:p>
            <a:pPr marL="342900" indent="-342900">
              <a:buFontTx/>
              <a:buChar char="-"/>
            </a:pPr>
            <a:endParaRPr lang="sk-SK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AKO MI BUDE DORUČENÁ OBJEDNÁVKA?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osobné vyzdvihnutie v predajni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doručenie naším služobným vozidlom</a:t>
            </a:r>
          </a:p>
          <a:p>
            <a:pPr marL="342900" indent="-342900">
              <a:buFontTx/>
              <a:buChar char="-"/>
            </a:pPr>
            <a:endParaRPr lang="sk-SK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AKO DLHO TRVÁ DODANIE? 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1 až 2 dni</a:t>
            </a:r>
          </a:p>
          <a:p>
            <a:pPr marL="742950" lvl="1" indent="-285750">
              <a:buFontTx/>
              <a:buChar char="-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11254A9C-798A-46F7-8986-21A0231E7066}"/>
              </a:ext>
            </a:extLst>
          </p:cNvPr>
          <p:cNvCxnSpPr>
            <a:cxnSpLocks/>
          </p:cNvCxnSpPr>
          <p:nvPr/>
        </p:nvCxnSpPr>
        <p:spPr>
          <a:xfrm>
            <a:off x="6095999" y="1532920"/>
            <a:ext cx="0" cy="424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760859CE-B25B-4DEA-A1F5-02C001130027}"/>
              </a:ext>
            </a:extLst>
          </p:cNvPr>
          <p:cNvSpPr txBox="1"/>
          <p:nvPr/>
        </p:nvSpPr>
        <p:spPr>
          <a:xfrm>
            <a:off x="6145554" y="1309263"/>
            <a:ext cx="52763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AKÁ JE CENA DORUČENIA?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0,50 €/km 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pri kúpe nad 30 € doprava zdarma</a:t>
            </a:r>
          </a:p>
          <a:p>
            <a:pPr marL="342900" indent="-342900">
              <a:buFontTx/>
              <a:buChar char="-"/>
            </a:pPr>
            <a:endParaRPr lang="sk-SK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AKO JE MOŽNÉ ZAPLATIŤ PRI NÁVŠTEVE?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hotovosťou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bezhotovostne - platobnou kartou </a:t>
            </a:r>
          </a:p>
          <a:p>
            <a:r>
              <a:rPr lang="sk-SK" sz="2000" dirty="0">
                <a:latin typeface="Georgia" panose="02040502050405020303" pitchFamily="18" charset="0"/>
              </a:rPr>
              <a:t>                                -  na faktúru</a:t>
            </a:r>
          </a:p>
          <a:p>
            <a:pPr marL="342900" indent="-342900">
              <a:buFontTx/>
              <a:buChar char="-"/>
            </a:pPr>
            <a:endParaRPr lang="sk-SK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AKO JE MOŽNÉ UHRADIŤ OBJEDNÁVKU?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vopred osobne v podniku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bankovým prevodom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D76A0BAB-20AE-4CCE-9C4A-4A7575EC65E4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7A51C14A-8E0F-4EE0-B9F9-F51F95474F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90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F06A5F-18F8-4F0A-923C-9A4D02A6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7D57E86-7E65-4D46-B15A-8BD3BE83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239787E-DDD2-44FA-9217-B779BA7CCCB9}"/>
              </a:ext>
            </a:extLst>
          </p:cNvPr>
          <p:cNvSpPr/>
          <p:nvPr/>
        </p:nvSpPr>
        <p:spPr>
          <a:xfrm>
            <a:off x="620750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87B7C561-9993-4027-B04F-0954FEBD14C9}"/>
              </a:ext>
            </a:extLst>
          </p:cNvPr>
          <p:cNvSpPr txBox="1"/>
          <p:nvPr/>
        </p:nvSpPr>
        <p:spPr>
          <a:xfrm>
            <a:off x="2027197" y="659547"/>
            <a:ext cx="813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Delivery and payment terms...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5D9188FA-A7F7-492E-B607-BA078229C1B4}"/>
              </a:ext>
            </a:extLst>
          </p:cNvPr>
          <p:cNvSpPr txBox="1"/>
          <p:nvPr/>
        </p:nvSpPr>
        <p:spPr>
          <a:xfrm>
            <a:off x="702633" y="1410355"/>
            <a:ext cx="5629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HOW TO GET TO THE PRODUCTS?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Purchase directly in the store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Order on the website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HOW THE ORDER WILL BE DELIVERED?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Personal collection in the store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Delivery by our company car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HOW LONG DOES THE DELIVERY TAKE? 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1 to 2 days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11254A9C-798A-46F7-8986-21A0231E7066}"/>
              </a:ext>
            </a:extLst>
          </p:cNvPr>
          <p:cNvCxnSpPr>
            <a:cxnSpLocks/>
          </p:cNvCxnSpPr>
          <p:nvPr/>
        </p:nvCxnSpPr>
        <p:spPr>
          <a:xfrm>
            <a:off x="6095999" y="1532920"/>
            <a:ext cx="0" cy="424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760859CE-B25B-4DEA-A1F5-02C001130027}"/>
              </a:ext>
            </a:extLst>
          </p:cNvPr>
          <p:cNvSpPr txBox="1"/>
          <p:nvPr/>
        </p:nvSpPr>
        <p:spPr>
          <a:xfrm>
            <a:off x="6134971" y="1380220"/>
            <a:ext cx="5416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WHAT IS THE PRICE OF DELIVERY?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0,50 €/per km 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Free shiping on purchases over 30 €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HOW CAN IT BE PAID DURING VISIT?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Cash and </a:t>
            </a:r>
            <a:r>
              <a:rPr lang="sk-SK" sz="2000" dirty="0" err="1">
                <a:latin typeface="Georgia" panose="02040502050405020303" pitchFamily="18" charset="0"/>
              </a:rPr>
              <a:t>card</a:t>
            </a:r>
            <a:r>
              <a:rPr lang="sk-SK" sz="2000" dirty="0">
                <a:latin typeface="Georgia" panose="02040502050405020303" pitchFamily="18" charset="0"/>
              </a:rPr>
              <a:t> payment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HOW TO PAY THE ORDER?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In advance in person at </a:t>
            </a:r>
            <a:r>
              <a:rPr lang="sk-SK" sz="2000" dirty="0" err="1">
                <a:latin typeface="Georgia" panose="02040502050405020303" pitchFamily="18" charset="0"/>
              </a:rPr>
              <a:t>the</a:t>
            </a:r>
            <a:r>
              <a:rPr lang="sk-SK" sz="2000" dirty="0">
                <a:latin typeface="Georgia" panose="02040502050405020303" pitchFamily="18" charset="0"/>
              </a:rPr>
              <a:t> </a:t>
            </a:r>
            <a:r>
              <a:rPr lang="sk-SK" sz="2000" dirty="0" err="1">
                <a:latin typeface="Georgia" panose="02040502050405020303" pitchFamily="18" charset="0"/>
              </a:rPr>
              <a:t>company</a:t>
            </a:r>
            <a:endParaRPr lang="sk-SK" sz="2000" dirty="0">
              <a:latin typeface="Georgia" panose="02040502050405020303" pitchFamily="18" charset="0"/>
            </a:endParaRPr>
          </a:p>
          <a:p>
            <a:pPr marL="342900" indent="-342900"/>
            <a:r>
              <a:rPr lang="sk-SK" sz="2000">
                <a:latin typeface="Georgia" panose="02040502050405020303" pitchFamily="18" charset="0"/>
              </a:rPr>
              <a:t>      </a:t>
            </a:r>
            <a:r>
              <a:rPr lang="sk-SK" sz="2000" dirty="0">
                <a:latin typeface="Georgia" panose="02040502050405020303" pitchFamily="18" charset="0"/>
              </a:rPr>
              <a:t>site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Georgia" panose="02040502050405020303" pitchFamily="18" charset="0"/>
              </a:rPr>
              <a:t>Bank transfer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D76A0BAB-20AE-4CCE-9C4A-4A7575EC65E4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7A51C14A-8E0F-4EE0-B9F9-F51F95474F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58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C83C48-55C3-42C8-B021-B6DA9BD1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B8B5817-A072-4A62-8E69-E5D9A82CFCBE}"/>
              </a:ext>
            </a:extLst>
          </p:cNvPr>
          <p:cNvSpPr/>
          <p:nvPr/>
        </p:nvSpPr>
        <p:spPr>
          <a:xfrm>
            <a:off x="620748" y="365125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D4A0A42-60DC-4FD9-84B6-17DA2B866935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Rýchly nákup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6D7117E8-295D-482B-A7B9-E4BEBDBB348D}"/>
              </a:ext>
            </a:extLst>
          </p:cNvPr>
          <p:cNvSpPr txBox="1"/>
          <p:nvPr/>
        </p:nvSpPr>
        <p:spPr>
          <a:xfrm>
            <a:off x="2676175" y="639398"/>
            <a:ext cx="7047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dirty="0">
              <a:latin typeface="Georgia" panose="02040502050405020303" pitchFamily="18" charset="0"/>
            </a:endParaRPr>
          </a:p>
          <a:p>
            <a:pPr algn="ctr"/>
            <a:endParaRPr lang="sk-SK" sz="2400" dirty="0">
              <a:latin typeface="Georgia" panose="020405020504050203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sz="2400" dirty="0">
              <a:latin typeface="Georgia" panose="02040502050405020303" pitchFamily="18" charset="0"/>
            </a:endParaRPr>
          </a:p>
          <a:p>
            <a:pPr algn="ctr"/>
            <a:r>
              <a:rPr lang="sk-SK" sz="2400" dirty="0">
                <a:latin typeface="Georgia" panose="02040502050405020303" pitchFamily="18" charset="0"/>
              </a:rPr>
              <a:t>E-mail: </a:t>
            </a:r>
            <a:r>
              <a:rPr lang="sk-SK" sz="2400" dirty="0">
                <a:latin typeface="Georgia" panose="02040502050405020303" pitchFamily="18" charset="0"/>
                <a:hlinkClick r:id="rId2"/>
              </a:rPr>
              <a:t>sweetgalaxyoa@gmail.com</a:t>
            </a:r>
            <a:endParaRPr lang="sk-SK" sz="2400" dirty="0">
              <a:latin typeface="Georgia" panose="020405020504050203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sz="2400" dirty="0">
              <a:latin typeface="Georgia" panose="02040502050405020303" pitchFamily="18" charset="0"/>
            </a:endParaRPr>
          </a:p>
          <a:p>
            <a:pPr algn="ctr"/>
            <a:r>
              <a:rPr lang="sk-SK" sz="2400" dirty="0">
                <a:latin typeface="Georgia" panose="02040502050405020303" pitchFamily="18" charset="0"/>
              </a:rPr>
              <a:t>Instagram: </a:t>
            </a:r>
            <a:r>
              <a:rPr lang="sk-SK" sz="2400" dirty="0" err="1">
                <a:latin typeface="Georgia" panose="02040502050405020303" pitchFamily="18" charset="0"/>
              </a:rPr>
              <a:t>sweetgalaxyoa</a:t>
            </a:r>
            <a:endParaRPr lang="sk-SK" sz="2400" dirty="0">
              <a:latin typeface="Georgia" panose="020405020504050203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sz="2400" dirty="0">
              <a:latin typeface="Georgia" panose="02040502050405020303" pitchFamily="18" charset="0"/>
            </a:endParaRPr>
          </a:p>
          <a:p>
            <a:pPr algn="ctr"/>
            <a:r>
              <a:rPr lang="sk-SK" sz="2400" dirty="0">
                <a:latin typeface="Georgia" panose="02040502050405020303" pitchFamily="18" charset="0"/>
              </a:rPr>
              <a:t>Telefón: +421 </a:t>
            </a:r>
            <a:r>
              <a:rPr lang="sk-SK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908 221 788</a:t>
            </a:r>
          </a:p>
          <a:p>
            <a:pPr algn="ctr"/>
            <a:endParaRPr lang="sk-SK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Facebook: </a:t>
            </a:r>
            <a:r>
              <a:rPr lang="sk-SK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Sweet</a:t>
            </a:r>
            <a:r>
              <a:rPr lang="sk-SK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Galaxy</a:t>
            </a:r>
            <a:r>
              <a:rPr lang="sk-SK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, s. r. o.</a:t>
            </a:r>
          </a:p>
          <a:p>
            <a:pPr algn="ctr"/>
            <a:endParaRPr lang="sk-SK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400" dirty="0">
                <a:latin typeface="Georgia" panose="02040502050405020303" pitchFamily="18" charset="0"/>
              </a:rPr>
              <a:t>      Obchodná akadémia, Daxnerova 88, </a:t>
            </a:r>
          </a:p>
          <a:p>
            <a:pPr algn="ctr"/>
            <a:r>
              <a:rPr lang="sk-SK" sz="2400" dirty="0">
                <a:latin typeface="Georgia" panose="02040502050405020303" pitchFamily="18" charset="0"/>
              </a:rPr>
              <a:t>093 35  Vranov nad Topľou</a:t>
            </a:r>
          </a:p>
          <a:p>
            <a:pPr algn="ctr"/>
            <a:endParaRPr lang="sk-SK" sz="2400" dirty="0">
              <a:latin typeface="Georgia" panose="02040502050405020303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D3808E45-06AC-441F-AC84-5B96C9E36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019" y="4650267"/>
            <a:ext cx="520697" cy="520697"/>
          </a:xfrm>
          <a:prstGeom prst="rect">
            <a:avLst/>
          </a:prstGeom>
        </p:spPr>
      </p:pic>
      <p:pic>
        <p:nvPicPr>
          <p:cNvPr id="13" name="Obrázok 4">
            <a:extLst>
              <a:ext uri="{FF2B5EF4-FFF2-40B4-BE49-F238E27FC236}">
                <a16:creationId xmlns:a16="http://schemas.microsoft.com/office/drawing/2014/main" xmlns="" id="{EF9D593C-CB5C-4DD0-8919-9478EB79CB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9363" y="1563411"/>
            <a:ext cx="756511" cy="801903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1143A42D-4B63-48AF-A370-765931CC65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41" y="2396939"/>
            <a:ext cx="625057" cy="625057"/>
          </a:xfrm>
          <a:prstGeom prst="rect">
            <a:avLst/>
          </a:prstGeom>
        </p:spPr>
      </p:pic>
      <p:pic>
        <p:nvPicPr>
          <p:cNvPr id="17" name="Obrázok 10">
            <a:extLst>
              <a:ext uri="{FF2B5EF4-FFF2-40B4-BE49-F238E27FC236}">
                <a16:creationId xmlns:a16="http://schemas.microsoft.com/office/drawing/2014/main" xmlns="" id="{7B2EB4DB-A7C2-4FFE-8E69-EF17F935EC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841" y="3114248"/>
            <a:ext cx="625057" cy="625057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8B9FCE3B-AC77-4DE2-8DF7-04481A1C253B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DAE0358D-BE73-44F9-9FF7-70F52924BED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xmlns="" id="{CA9BB930-1634-4D5A-A777-393A6A668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113" y="3760460"/>
            <a:ext cx="756511" cy="756511"/>
          </a:xfr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75F2A4B-7567-421B-9E7A-6F95AA4243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075" y="4927600"/>
            <a:ext cx="1072314" cy="10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30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F01204-3804-41F4-951B-C3BA8789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6E13C6E-C901-4010-B3E4-A95041A1C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645AED39-0BEC-4609-8E1F-54F15AB340E1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DE78BD98-18C4-4EA2-9E69-0A02DD9E6985}"/>
              </a:ext>
            </a:extLst>
          </p:cNvPr>
          <p:cNvSpPr txBox="1"/>
          <p:nvPr/>
        </p:nvSpPr>
        <p:spPr>
          <a:xfrm>
            <a:off x="2471351" y="1459742"/>
            <a:ext cx="752938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Ďakujeme za pozornosť </a:t>
            </a:r>
          </a:p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a prajeme dobrú chuť !</a:t>
            </a:r>
          </a:p>
          <a:p>
            <a:pPr algn="ctr"/>
            <a:endParaRPr lang="sk-SK" sz="2000" b="1" dirty="0">
              <a:ln>
                <a:solidFill>
                  <a:srgbClr val="7030A0"/>
                </a:solidFill>
              </a:ln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  <a:sym typeface="Wingdings" panose="05000000000000000000" pitchFamily="2" charset="2"/>
              </a:rPr>
              <a:t>...</a:t>
            </a:r>
          </a:p>
          <a:p>
            <a:pPr algn="ctr"/>
            <a:endParaRPr lang="sk-SK" sz="2000" b="1" dirty="0">
              <a:ln>
                <a:solidFill>
                  <a:srgbClr val="7030A0"/>
                </a:solidFill>
              </a:ln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algn="ctr"/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Thank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you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for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your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attention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and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we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wish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you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good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taste!</a:t>
            </a:r>
          </a:p>
          <a:p>
            <a:pPr algn="ctr"/>
            <a:endParaRPr lang="sk-SK" sz="3600" b="1" dirty="0">
              <a:ln>
                <a:solidFill>
                  <a:srgbClr val="7030A0"/>
                </a:solidFill>
              </a:ln>
              <a:latin typeface="Georgia" panose="02040502050405020303" pitchFamily="18" charset="0"/>
            </a:endParaRPr>
          </a:p>
          <a:p>
            <a:pPr algn="ctr"/>
            <a:endParaRPr lang="sk-SK" sz="3600" b="1" dirty="0">
              <a:ln>
                <a:solidFill>
                  <a:srgbClr val="7030A0"/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74A05D1F-0978-4DE4-9474-9DD2AE20A85D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8640F628-3B46-4FC0-9262-1E2B97F953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13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4C530F57-9F6F-417F-BF6E-74BA91BFFAEB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03D3FE14-8C11-40E0-831A-7BB1E37C8924}"/>
              </a:ext>
            </a:extLst>
          </p:cNvPr>
          <p:cNvSpPr txBox="1"/>
          <p:nvPr/>
        </p:nvSpPr>
        <p:spPr>
          <a:xfrm>
            <a:off x="2985194" y="3441680"/>
            <a:ext cx="6109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„Vaše chute sú nekonečné ako vesmír.“</a:t>
            </a:r>
          </a:p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...</a:t>
            </a:r>
          </a:p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„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Your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tastes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are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as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infinite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as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universe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latin typeface="Georgia" panose="02040502050405020303" pitchFamily="18" charset="0"/>
              </a:rPr>
              <a:t>.“</a:t>
            </a:r>
          </a:p>
          <a:p>
            <a:pPr algn="ctr"/>
            <a:endParaRPr lang="sk-SK" sz="3600" b="1" dirty="0">
              <a:ln>
                <a:solidFill>
                  <a:srgbClr val="7030A0"/>
                </a:solidFill>
              </a:ln>
              <a:latin typeface="Georgia" panose="02040502050405020303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AE9CF644-0C3A-45D1-8E8A-DFB1D1191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8712" y="596208"/>
            <a:ext cx="1960756" cy="196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D99A88B8-C56F-4647-BE47-468C7CED3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335" y="2116556"/>
            <a:ext cx="2187498" cy="218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25D552E8-D097-402F-A85A-C0A3386F3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297" y="975255"/>
            <a:ext cx="2120987" cy="256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D888F422-05D0-4A8C-8FB5-681AACFF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540" y="1639776"/>
            <a:ext cx="1955182" cy="293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xmlns="" id="{18A97D5E-20A5-4591-A956-5E8FAD8F3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403" y="686867"/>
            <a:ext cx="2047929" cy="224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xmlns="" id="{B42FA54E-E1F1-4D73-B9C0-BCEFC5C79B08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632FE4D9-67C6-4119-BA91-B75D052F61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42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1970B8B-00ED-40AC-B029-2B49B1DA5278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0D20B92D-EF69-4CBC-B74D-9B6BEA1048C5}"/>
              </a:ext>
            </a:extLst>
          </p:cNvPr>
          <p:cNvSpPr txBox="1"/>
          <p:nvPr/>
        </p:nvSpPr>
        <p:spPr>
          <a:xfrm>
            <a:off x="3782121" y="657922"/>
            <a:ext cx="462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Kto sme?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82FC2DE3-B14B-472C-87DB-C05E307F04B0}"/>
              </a:ext>
            </a:extLst>
          </p:cNvPr>
          <p:cNvSpPr txBox="1"/>
          <p:nvPr/>
        </p:nvSpPr>
        <p:spPr>
          <a:xfrm>
            <a:off x="1986775" y="1582339"/>
            <a:ext cx="88593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N</a:t>
            </a: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ovozaložená firma – od 2. septembra 2020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Sídlo firmy - Vranov nad Topľou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Počet zamestnancov – 11 mladých a ambicióznych ľudí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Lahodná chuť – 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zabezpečená kvalitou lokálnych surovín domácej výroby</a:t>
            </a: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sk-SK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</a:rPr>
              <a:t>Ako v galaxii – v týchto neľahkých časoch ponúkame možnosť sa mysľou dostať mimo civilizácie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sk-SK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A889BDA2-FD40-415F-BC89-6A4FBE492CCF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B7E50E9C-49DD-480F-BEAB-01A19B39DD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36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1970B8B-00ED-40AC-B029-2B49B1DA5278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0D20B92D-EF69-4CBC-B74D-9B6BEA1048C5}"/>
              </a:ext>
            </a:extLst>
          </p:cNvPr>
          <p:cNvSpPr txBox="1"/>
          <p:nvPr/>
        </p:nvSpPr>
        <p:spPr>
          <a:xfrm>
            <a:off x="3782121" y="657922"/>
            <a:ext cx="462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are we?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82FC2DE3-B14B-472C-87DB-C05E307F04B0}"/>
              </a:ext>
            </a:extLst>
          </p:cNvPr>
          <p:cNvSpPr txBox="1"/>
          <p:nvPr/>
        </p:nvSpPr>
        <p:spPr>
          <a:xfrm>
            <a:off x="1986775" y="1582971"/>
            <a:ext cx="88593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Newly established company </a:t>
            </a: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– from Sempember 2, 2020</a:t>
            </a: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Place</a:t>
            </a: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- Vranov nad Topľou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Number of employees – 11 young and ambitios people</a:t>
            </a: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Delicious </a:t>
            </a:r>
            <a:r>
              <a:rPr lang="en-US" sz="2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tast</a:t>
            </a: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 –</a:t>
            </a:r>
            <a:r>
              <a:rPr lang="en-US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ensured by the quality of local ingredients of home production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As in the galaxy </a:t>
            </a:r>
            <a:r>
              <a:rPr lang="sk-SK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–</a:t>
            </a:r>
            <a:r>
              <a:rPr lang="en-US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in these difficult times we offer the opportunity to get out of civilization with our minds</a:t>
            </a: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sk-SK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A889BDA2-FD40-415F-BC89-6A4FBE492CCF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B7E50E9C-49DD-480F-BEAB-01A19B39DD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14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B321E7-68CA-470F-9C9A-A60341E7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3EFD648-879A-41EF-8C1E-4601844DF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DB2E6933-6D34-44F6-AE5F-2B94C0543BED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C8CB1CD9-ACFC-431B-9637-C4E4813A878E}"/>
              </a:ext>
            </a:extLst>
          </p:cNvPr>
          <p:cNvSpPr txBox="1"/>
          <p:nvPr/>
        </p:nvSpPr>
        <p:spPr>
          <a:xfrm>
            <a:off x="3782121" y="657922"/>
            <a:ext cx="462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Čím sa zaoberáme?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4FF71DD5-05BE-477D-A2F0-CBEAEAF5D9F8}"/>
              </a:ext>
            </a:extLst>
          </p:cNvPr>
          <p:cNvSpPr txBox="1"/>
          <p:nvPr/>
        </p:nvSpPr>
        <p:spPr>
          <a:xfrm>
            <a:off x="1528611" y="2091751"/>
            <a:ext cx="97030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Predmet podnikania - </a:t>
            </a:r>
            <a:r>
              <a:rPr lang="sk-SK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výroba a predaj cukrárenských výrobkov, čajových nápojov a kávy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Náš cieľ -  </a:t>
            </a:r>
            <a:r>
              <a:rPr lang="sk-SK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kvalitné 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výrobky, široké pokrytie trhu, spokojný zákazník </a:t>
            </a:r>
          </a:p>
          <a:p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                   </a:t>
            </a:r>
            <a:r>
              <a:rPr lang="sk-SK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 -  lahodné 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produkty si môžete vychutnať priamo v našej </a:t>
            </a:r>
          </a:p>
          <a:p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                        cukrárničke a tak si spríjemniť Váš deň</a:t>
            </a:r>
          </a:p>
          <a:p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Naša vízia - rozšíriť produkciu a otvoriť dve nové prevádzky v    okresoch Humenné a Michalovce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BACF09C7-4F50-4AB2-9C9B-08C0D8F3EFE0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78AA8C8A-9EE7-4FB4-88C0-5482FB4795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75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B321E7-68CA-470F-9C9A-A60341E7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3EFD648-879A-41EF-8C1E-4601844DF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DB2E6933-6D34-44F6-AE5F-2B94C0543BED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C8CB1CD9-ACFC-431B-9637-C4E4813A878E}"/>
              </a:ext>
            </a:extLst>
          </p:cNvPr>
          <p:cNvSpPr txBox="1"/>
          <p:nvPr/>
        </p:nvSpPr>
        <p:spPr>
          <a:xfrm>
            <a:off x="3782121" y="657922"/>
            <a:ext cx="462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we do?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4FF71DD5-05BE-477D-A2F0-CBEAEAF5D9F8}"/>
              </a:ext>
            </a:extLst>
          </p:cNvPr>
          <p:cNvSpPr txBox="1"/>
          <p:nvPr/>
        </p:nvSpPr>
        <p:spPr>
          <a:xfrm>
            <a:off x="1200150" y="1690688"/>
            <a:ext cx="10267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Type of business – production and sale of confectionery, tea drinks and </a:t>
            </a:r>
            <a:r>
              <a:rPr lang="sk-SK" sz="2400" dirty="0" err="1" smtClean="0">
                <a:latin typeface="Georgia" panose="02040502050405020303" pitchFamily="18" charset="0"/>
                <a:ea typeface="Calibri" panose="020F0502020204030204" pitchFamily="34" charset="0"/>
              </a:rPr>
              <a:t>coffee</a:t>
            </a:r>
            <a:r>
              <a:rPr lang="sk-SK" sz="2400" dirty="0" smtClean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Our goal 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–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quality products, wide market coverage, satisfied customer</a:t>
            </a: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                     – y</a:t>
            </a:r>
            <a:r>
              <a:rPr lang="en-US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ou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 can enjoy delicious products directly in our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 </a:t>
            </a:r>
          </a:p>
          <a:p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                        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confectionery and thus make your day more pleasant</a:t>
            </a:r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sk-SK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Our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vision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– to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expand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production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and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open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two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new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plants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in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the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  <a:ea typeface="Calibri" panose="020F0502020204030204" pitchFamily="34" charset="0"/>
              </a:rPr>
              <a:t>districts</a:t>
            </a:r>
            <a:r>
              <a:rPr lang="sk-SK" sz="2400" dirty="0">
                <a:latin typeface="Georgia" panose="02040502050405020303" pitchFamily="18" charset="0"/>
                <a:ea typeface="Calibri" panose="020F0502020204030204" pitchFamily="34" charset="0"/>
              </a:rPr>
              <a:t> of Humenné and Michalovce</a:t>
            </a:r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BACF09C7-4F50-4AB2-9C9B-08C0D8F3EFE0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78AA8C8A-9EE7-4FB4-88C0-5482FB4795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60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A629F4CB-1AA7-499D-A53C-C31FE1895E6B}"/>
              </a:ext>
            </a:extLst>
          </p:cNvPr>
          <p:cNvSpPr/>
          <p:nvPr/>
        </p:nvSpPr>
        <p:spPr>
          <a:xfrm>
            <a:off x="486692" y="504825"/>
            <a:ext cx="11091862" cy="5848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xmlns="" id="{F46A909F-4C68-4F87-A9FF-10F230CF6A86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7FA7D204-7AD4-41C8-BCC3-E383807853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74145F41-0B2B-428B-8284-44AC69AAEFDF}"/>
              </a:ext>
            </a:extLst>
          </p:cNvPr>
          <p:cNvSpPr txBox="1"/>
          <p:nvPr/>
        </p:nvSpPr>
        <p:spPr>
          <a:xfrm>
            <a:off x="2331308" y="684192"/>
            <a:ext cx="728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Naše produkty/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Our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sk-SK" sz="3600" b="1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products</a:t>
            </a:r>
            <a:endParaRPr lang="sk-SK" sz="36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32970C93-9918-4A42-8AA4-2D9029EAAF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675" t="5293" r="10542" b="11523"/>
          <a:stretch/>
        </p:blipFill>
        <p:spPr>
          <a:xfrm>
            <a:off x="996513" y="1673418"/>
            <a:ext cx="1943100" cy="190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D1A0F796-0A4D-469B-8C59-3DEFDBABAF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6" t="5649" r="13019" b="10941"/>
          <a:stretch/>
        </p:blipFill>
        <p:spPr>
          <a:xfrm>
            <a:off x="3443455" y="1511944"/>
            <a:ext cx="2038350" cy="240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DF9EF8C3-9B83-4CA9-8E52-DAF1740DC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93" t="5590" r="13054" b="11476"/>
          <a:stretch/>
        </p:blipFill>
        <p:spPr>
          <a:xfrm>
            <a:off x="6161993" y="1418725"/>
            <a:ext cx="2059780" cy="249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C492D37D-F624-420D-9265-F1AEA1961B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5134" r="13130" b="11469"/>
          <a:stretch/>
        </p:blipFill>
        <p:spPr>
          <a:xfrm>
            <a:off x="8212063" y="4029075"/>
            <a:ext cx="214421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365D0E62-7A01-40CA-B12A-C218E2EFD9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964" t="7599" r="9927" b="12804"/>
          <a:stretch/>
        </p:blipFill>
        <p:spPr>
          <a:xfrm>
            <a:off x="1543121" y="4319853"/>
            <a:ext cx="2318402" cy="168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E78A484D-444A-47BA-ADB5-713CCC4EE4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71" t="6248" r="14736" b="11696"/>
          <a:stretch/>
        </p:blipFill>
        <p:spPr>
          <a:xfrm>
            <a:off x="8901961" y="1363474"/>
            <a:ext cx="1832348" cy="240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28791937-61F8-4A7B-A631-D388687433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27" t="7306" r="11296" b="14707"/>
          <a:stretch/>
        </p:blipFill>
        <p:spPr>
          <a:xfrm>
            <a:off x="4795368" y="4080794"/>
            <a:ext cx="2482850" cy="192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8DC742EF-07DA-476A-9036-F0DE5A78A62D}"/>
              </a:ext>
            </a:extLst>
          </p:cNvPr>
          <p:cNvSpPr txBox="1"/>
          <p:nvPr/>
        </p:nvSpPr>
        <p:spPr>
          <a:xfrm>
            <a:off x="752545" y="3401915"/>
            <a:ext cx="24859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Andromedov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cheesecake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15DDB8B1-0A05-43DD-9452-3E02D529C0C0}"/>
              </a:ext>
            </a:extLst>
          </p:cNvPr>
          <p:cNvSpPr txBox="1"/>
          <p:nvPr/>
        </p:nvSpPr>
        <p:spPr>
          <a:xfrm>
            <a:off x="3238500" y="3680352"/>
            <a:ext cx="26290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Galaktický cheesecake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xmlns="" id="{688BBA8F-B034-432A-9398-673D237E02D5}"/>
              </a:ext>
            </a:extLst>
          </p:cNvPr>
          <p:cNvSpPr txBox="1"/>
          <p:nvPr/>
        </p:nvSpPr>
        <p:spPr>
          <a:xfrm>
            <a:off x="5867535" y="3480131"/>
            <a:ext cx="27352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Bezlepkové hviezde lode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AE5CAA60-5F21-449B-ABDA-A4A5087C2B03}"/>
              </a:ext>
            </a:extLst>
          </p:cNvPr>
          <p:cNvSpPr txBox="1"/>
          <p:nvPr/>
        </p:nvSpPr>
        <p:spPr>
          <a:xfrm>
            <a:off x="1835727" y="5748314"/>
            <a:ext cx="17049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Neptúniky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xmlns="" id="{4765F8D1-E444-46D7-81EA-1D8719E23399}"/>
              </a:ext>
            </a:extLst>
          </p:cNvPr>
          <p:cNvSpPr txBox="1"/>
          <p:nvPr/>
        </p:nvSpPr>
        <p:spPr>
          <a:xfrm>
            <a:off x="5210558" y="5743078"/>
            <a:ext cx="17049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Caffe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latte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xmlns="" id="{4A247C6B-68A2-4586-882F-D1BE268CCD90}"/>
              </a:ext>
            </a:extLst>
          </p:cNvPr>
          <p:cNvSpPr txBox="1"/>
          <p:nvPr/>
        </p:nvSpPr>
        <p:spPr>
          <a:xfrm>
            <a:off x="8308728" y="5746766"/>
            <a:ext cx="19508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Pegasova lahôdka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xmlns="" id="{3105C9F3-3B8F-4BEA-826A-D48449F8CD20}"/>
              </a:ext>
            </a:extLst>
          </p:cNvPr>
          <p:cNvSpPr txBox="1"/>
          <p:nvPr/>
        </p:nvSpPr>
        <p:spPr>
          <a:xfrm>
            <a:off x="8602795" y="3712132"/>
            <a:ext cx="2482849" cy="369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Čierna diera - drink</a:t>
            </a:r>
          </a:p>
        </p:txBody>
      </p:sp>
    </p:spTree>
    <p:extLst>
      <p:ext uri="{BB962C8B-B14F-4D97-AF65-F5344CB8AC3E}">
        <p14:creationId xmlns:p14="http://schemas.microsoft.com/office/powerpoint/2010/main" xmlns="" val="394830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0A9642F1-1C1E-4F86-B227-FB04478E7625}"/>
              </a:ext>
            </a:extLst>
          </p:cNvPr>
          <p:cNvSpPr/>
          <p:nvPr/>
        </p:nvSpPr>
        <p:spPr>
          <a:xfrm>
            <a:off x="620751" y="387272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xmlns="" id="{13B2F860-0AEA-41B8-AA1C-85A67224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633" y="1792897"/>
            <a:ext cx="2982274" cy="298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303DF4E2-1774-4033-9BA3-A9E1FF667005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Andromedov</a:t>
            </a:r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cheesecake </a:t>
            </a: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A76F9982-1A4C-4882-81DF-4DFFA4206A47}"/>
              </a:ext>
            </a:extLst>
          </p:cNvPr>
          <p:cNvCxnSpPr/>
          <p:nvPr/>
        </p:nvCxnSpPr>
        <p:spPr>
          <a:xfrm>
            <a:off x="2542479" y="1650380"/>
            <a:ext cx="266514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xmlns="" id="{FEF3AE5A-4410-4D35-A1E6-DD2AA6CF9634}"/>
              </a:ext>
            </a:extLst>
          </p:cNvPr>
          <p:cNvCxnSpPr/>
          <p:nvPr/>
        </p:nvCxnSpPr>
        <p:spPr>
          <a:xfrm>
            <a:off x="1100254" y="4969726"/>
            <a:ext cx="266514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xmlns="" id="{9A802F1F-BBC9-43EF-ABF3-A56598DBEB50}"/>
              </a:ext>
            </a:extLst>
          </p:cNvPr>
          <p:cNvCxnSpPr>
            <a:cxnSpLocks/>
          </p:cNvCxnSpPr>
          <p:nvPr/>
        </p:nvCxnSpPr>
        <p:spPr>
          <a:xfrm>
            <a:off x="4847064" y="1327368"/>
            <a:ext cx="0" cy="23157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xmlns="" id="{0323E8FF-7422-4D3A-80D0-500B3F06A395}"/>
              </a:ext>
            </a:extLst>
          </p:cNvPr>
          <p:cNvCxnSpPr>
            <a:cxnSpLocks/>
          </p:cNvCxnSpPr>
          <p:nvPr/>
        </p:nvCxnSpPr>
        <p:spPr>
          <a:xfrm>
            <a:off x="1486830" y="3063242"/>
            <a:ext cx="0" cy="23157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45E80BA3-E40B-4F23-80AC-4BB9E81DCAC6}"/>
              </a:ext>
            </a:extLst>
          </p:cNvPr>
          <p:cNvSpPr txBox="1"/>
          <p:nvPr/>
        </p:nvSpPr>
        <p:spPr>
          <a:xfrm>
            <a:off x="6273450" y="1854639"/>
            <a:ext cx="4757800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/>
              </a:rPr>
              <a:t>Zloženie: </a:t>
            </a:r>
            <a:r>
              <a:rPr lang="sk-SK" sz="2400" dirty="0" err="1">
                <a:latin typeface="Georgia" panose="02040502050405020303" pitchFamily="18" charset="0"/>
                <a:cs typeface="Calibri"/>
              </a:rPr>
              <a:t>Lotus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     Maslové sušienky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Drvené čučoriedky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     Mak</a:t>
            </a: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                     Černice</a:t>
            </a:r>
          </a:p>
          <a:p>
            <a:endParaRPr lang="sk-SK" sz="3200" dirty="0">
              <a:latin typeface="Gabriola" panose="04040605051002020D02" pitchFamily="82" charset="0"/>
              <a:cs typeface="Calibri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CBB47E84-B7DF-4330-AA02-893CD0E70395}"/>
              </a:ext>
            </a:extLst>
          </p:cNvPr>
          <p:cNvSpPr txBox="1"/>
          <p:nvPr/>
        </p:nvSpPr>
        <p:spPr>
          <a:xfrm>
            <a:off x="5674789" y="3955227"/>
            <a:ext cx="54987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Lahodná chuť drvených čučoriedok a černicovej polevy, ktorá poteší nejeden náročný jazýček. 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AD8920B8-3ABB-4D20-8F8A-4DB14BF90BD2}"/>
              </a:ext>
            </a:extLst>
          </p:cNvPr>
          <p:cNvSpPr txBox="1"/>
          <p:nvPr/>
        </p:nvSpPr>
        <p:spPr>
          <a:xfrm>
            <a:off x="1560571" y="5194993"/>
            <a:ext cx="4409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  <a:cs typeface="Calibri"/>
              </a:rPr>
              <a:t>2,50 €/ks (100 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  <a:cs typeface="Calibri"/>
              </a:rPr>
              <a:t>10,90 €/celý koláč (1 200 g)</a:t>
            </a:r>
          </a:p>
          <a:p>
            <a:endParaRPr lang="sk-SK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3F9710B7-B814-4385-BE1F-200075067351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C2CB6A03-C0AF-4AAC-94FF-7B16A73EB8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43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027754B0-B117-4D3A-979A-F245A571F691}"/>
              </a:ext>
            </a:extLst>
          </p:cNvPr>
          <p:cNvSpPr/>
          <p:nvPr/>
        </p:nvSpPr>
        <p:spPr>
          <a:xfrm>
            <a:off x="620751" y="434897"/>
            <a:ext cx="10950497" cy="5988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xmlns="" id="{78DD6623-9E84-4EF6-A874-4BE559E6B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766" y="1735540"/>
            <a:ext cx="2732049" cy="318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4CD5629E-E87F-4D9A-8FA6-804CECE2C4AC}"/>
              </a:ext>
            </a:extLst>
          </p:cNvPr>
          <p:cNvSpPr txBox="1"/>
          <p:nvPr/>
        </p:nvSpPr>
        <p:spPr>
          <a:xfrm>
            <a:off x="2924406" y="681037"/>
            <a:ext cx="634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Galaktický cheesecake</a:t>
            </a: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xmlns="" id="{D16A14E7-DC28-4A78-B062-0E7DCB1E9F3B}"/>
              </a:ext>
            </a:extLst>
          </p:cNvPr>
          <p:cNvCxnSpPr/>
          <p:nvPr/>
        </p:nvCxnSpPr>
        <p:spPr>
          <a:xfrm>
            <a:off x="2776654" y="1572322"/>
            <a:ext cx="244211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xmlns="" id="{A75B535D-8092-451A-AB65-473BCB66C5A2}"/>
              </a:ext>
            </a:extLst>
          </p:cNvPr>
          <p:cNvCxnSpPr/>
          <p:nvPr/>
        </p:nvCxnSpPr>
        <p:spPr>
          <a:xfrm>
            <a:off x="1415275" y="5092390"/>
            <a:ext cx="244211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xmlns="" id="{04F3050F-F9DF-44E7-8EFF-E8B9D06A059D}"/>
              </a:ext>
            </a:extLst>
          </p:cNvPr>
          <p:cNvCxnSpPr/>
          <p:nvPr/>
        </p:nvCxnSpPr>
        <p:spPr>
          <a:xfrm>
            <a:off x="4839629" y="1327368"/>
            <a:ext cx="0" cy="25086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xmlns="" id="{41312785-BDD6-4066-A249-96725A4C4E0F}"/>
              </a:ext>
            </a:extLst>
          </p:cNvPr>
          <p:cNvCxnSpPr/>
          <p:nvPr/>
        </p:nvCxnSpPr>
        <p:spPr>
          <a:xfrm>
            <a:off x="1836234" y="3007485"/>
            <a:ext cx="0" cy="25086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407E2F20-8FF2-41AA-90B4-EB66FBB7BA9E}"/>
              </a:ext>
            </a:extLst>
          </p:cNvPr>
          <p:cNvSpPr txBox="1"/>
          <p:nvPr/>
        </p:nvSpPr>
        <p:spPr>
          <a:xfrm>
            <a:off x="1901747" y="5257846"/>
            <a:ext cx="41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</a:rPr>
              <a:t>2,30 €/ks (100 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Georgia" panose="02040502050405020303" pitchFamily="18" charset="0"/>
              </a:rPr>
              <a:t>9,90 €/celý koláč (1000 g)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D25ADA29-6A8D-4719-A270-9D5A0FE4F6DB}"/>
              </a:ext>
            </a:extLst>
          </p:cNvPr>
          <p:cNvSpPr txBox="1"/>
          <p:nvPr/>
        </p:nvSpPr>
        <p:spPr>
          <a:xfrm>
            <a:off x="4974506" y="4104077"/>
            <a:ext cx="65967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400" dirty="0">
                <a:latin typeface="Georgia" panose="02040502050405020303" pitchFamily="18" charset="0"/>
                <a:cs typeface="Calibri"/>
              </a:rPr>
              <a:t>Galaktická pochúťka, ktorá zapôsobí na všetky zmysly človeka a očarí ho svojou nekonečne lahodnou chuťou.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39C6D8C5-BFD7-46C7-AF36-FF15C6F7C1AB}"/>
              </a:ext>
            </a:extLst>
          </p:cNvPr>
          <p:cNvSpPr txBox="1"/>
          <p:nvPr/>
        </p:nvSpPr>
        <p:spPr>
          <a:xfrm>
            <a:off x="6161110" y="1979013"/>
            <a:ext cx="419464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Zloženie:  </a:t>
            </a:r>
            <a:r>
              <a:rPr lang="sk-SK" sz="2400" dirty="0">
                <a:latin typeface="Georgia" panose="02040502050405020303" pitchFamily="18" charset="0"/>
              </a:rPr>
              <a:t>Tvaroh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        </a:t>
            </a:r>
            <a:r>
              <a:rPr lang="sk-SK" sz="2400" dirty="0" err="1">
                <a:latin typeface="Georgia" panose="02040502050405020303" pitchFamily="18" charset="0"/>
                <a:cs typeface="Calibri"/>
              </a:rPr>
              <a:t>Oreo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        </a:t>
            </a:r>
            <a:r>
              <a:rPr lang="sk-SK" sz="2400" dirty="0" err="1">
                <a:latin typeface="Georgia" panose="02040502050405020303" pitchFamily="18" charset="0"/>
                <a:cs typeface="Calibri"/>
              </a:rPr>
              <a:t>Lotus</a:t>
            </a:r>
            <a:endParaRPr lang="sk-SK" sz="2400" dirty="0">
              <a:latin typeface="Georgia" panose="02040502050405020303" pitchFamily="18" charset="0"/>
              <a:cs typeface="Calibri"/>
            </a:endParaRPr>
          </a:p>
          <a:p>
            <a:r>
              <a:rPr lang="sk-SK" sz="2400" dirty="0">
                <a:latin typeface="Georgia" panose="02040502050405020303" pitchFamily="18" charset="0"/>
                <a:cs typeface="Calibri"/>
              </a:rPr>
              <a:t>                      Maslové sušienky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A219ACB8-D204-4651-9C65-D068C3515B4F}"/>
              </a:ext>
            </a:extLst>
          </p:cNvPr>
          <p:cNvSpPr/>
          <p:nvPr/>
        </p:nvSpPr>
        <p:spPr>
          <a:xfrm>
            <a:off x="10380945" y="5031289"/>
            <a:ext cx="1701451" cy="17223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132863CA-5B0C-42B4-906E-DD0B701030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083" y="5160724"/>
            <a:ext cx="771176" cy="1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901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735</Words>
  <Application>Microsoft Office PowerPoint</Application>
  <PresentationFormat>Vlastná</PresentationFormat>
  <Paragraphs>175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alimatasovska@centrum.sk</dc:creator>
  <cp:lastModifiedBy>student</cp:lastModifiedBy>
  <cp:revision>57</cp:revision>
  <dcterms:created xsi:type="dcterms:W3CDTF">2020-11-18T17:52:14Z</dcterms:created>
  <dcterms:modified xsi:type="dcterms:W3CDTF">2021-10-26T06:16:52Z</dcterms:modified>
</cp:coreProperties>
</file>